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 id="263" r:id="rId9"/>
    <p:sldId id="264" r:id="rId10"/>
    <p:sldId id="265" r:id="rId11"/>
    <p:sldId id="272" r:id="rId12"/>
    <p:sldId id="266" r:id="rId13"/>
    <p:sldId id="267" r:id="rId14"/>
    <p:sldId id="273" r:id="rId15"/>
    <p:sldId id="268" r:id="rId16"/>
    <p:sldId id="269" r:id="rId17"/>
    <p:sldId id="27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CD086-3894-4CBE-9B7C-25ACF528CB67}" v="27" dt="2023-10-16T01:07:45.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F8EC-33E1-0536-383C-7D9BD97AA3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FE35C3-35F5-51F3-DE3E-104CBBE1E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F4CBA-6DF2-2A87-B10E-31E3EF9A106C}"/>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237B44A4-DB84-7E0C-2E9E-BC06BDCDE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F13EC-BC73-F6F8-6778-66DE9A4AACEE}"/>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367822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F96D-1F80-1A98-4299-E87D5ECAAD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0C00A-74D6-C0B9-B9E8-36D1581A8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B852C-5860-E567-9F0D-063BECFDB456}"/>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B4AEB0F8-A412-5F16-0A2A-A77B6F325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45736-2469-687D-1474-A6D6A126E48C}"/>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300346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31AF39-0B53-BF8E-235C-5638B2E27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F7E5B-DC49-1A38-57FA-77AF4B212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C05B4-E790-0C95-FBAB-68ADE491B6B6}"/>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8CDC968E-B4C6-FF44-B0A9-6F09F520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61FB4-9894-E97F-E04B-9D5E5E4E313A}"/>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290058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E0A3-F5F5-3D84-5A7C-6BDAECE3F5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591A6-2012-B53C-D9A6-672628F3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0CC2A-1E94-3C8F-3BE7-C291971615A7}"/>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388EC806-34C1-559B-827C-A37131757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D6A6-A410-F096-229B-E636D84A2A2E}"/>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103561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3666-6CF3-83DF-BABA-31657BE422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4BDC0A-AB2D-1F77-51E1-A06304270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5E07D-6B27-31ED-2BEA-C1F95AA7E9B0}"/>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77CDB962-E4BA-204D-9C1D-F5935B4EB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B559-3205-8833-FACD-A36F8930EF60}"/>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315591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E84C-20E5-BD75-2296-26666BF21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0C76E-3AC8-C65C-24AA-CCE46B8DE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FFB125-1E3B-4573-A5C1-31AADB6C5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B8933-1FA6-1A16-F1D2-1077445DE173}"/>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6" name="Footer Placeholder 5">
            <a:extLst>
              <a:ext uri="{FF2B5EF4-FFF2-40B4-BE49-F238E27FC236}">
                <a16:creationId xmlns:a16="http://schemas.microsoft.com/office/drawing/2014/main" id="{2AF9E771-21D0-41F0-7305-AECCC3A40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D987C-08AB-30E0-900C-48343AD653A3}"/>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306852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C0E8-6FF6-B5FC-818C-2F4C2313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5FAD77-78E0-B773-6E02-AA5D45FC2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595F11-DF5B-7BC3-0167-81124D928D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3E6440-6F3A-194E-901C-1BDE729E8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2CC07-E481-5F2A-53B6-0A09580AC3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53F1E1-8D8F-ED8F-9560-89E0D239069F}"/>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8" name="Footer Placeholder 7">
            <a:extLst>
              <a:ext uri="{FF2B5EF4-FFF2-40B4-BE49-F238E27FC236}">
                <a16:creationId xmlns:a16="http://schemas.microsoft.com/office/drawing/2014/main" id="{EE4F5708-5D30-631E-4E17-6D0D5F3AA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78A34-7A2C-DE9E-522D-14B68CC7A38A}"/>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122531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F8D8-0DCA-F144-A3C7-1DB6CF215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84D5A-38FE-A3AB-B065-2F68A0DB8553}"/>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4" name="Footer Placeholder 3">
            <a:extLst>
              <a:ext uri="{FF2B5EF4-FFF2-40B4-BE49-F238E27FC236}">
                <a16:creationId xmlns:a16="http://schemas.microsoft.com/office/drawing/2014/main" id="{B68DAE14-393C-1DCF-8E54-605FCF577F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2FD2A0-11DD-D9E6-BFE2-988E0B599BFE}"/>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165273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EEEA95-CB52-0BAE-E8CE-5338DE7A376B}"/>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3" name="Footer Placeholder 2">
            <a:extLst>
              <a:ext uri="{FF2B5EF4-FFF2-40B4-BE49-F238E27FC236}">
                <a16:creationId xmlns:a16="http://schemas.microsoft.com/office/drawing/2014/main" id="{F1151D8A-B506-167E-C784-D8502105F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93F8E6-E687-91EC-7D41-86C15D82F11A}"/>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5234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18B2-DE2E-9659-A645-ACA0F703E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92C8B-BFCF-3283-7221-37F59D560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869D2-5AC8-C4F8-91B3-CF624F82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CF1CD-C7AA-9D5C-401E-3D63A3931AEC}"/>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6" name="Footer Placeholder 5">
            <a:extLst>
              <a:ext uri="{FF2B5EF4-FFF2-40B4-BE49-F238E27FC236}">
                <a16:creationId xmlns:a16="http://schemas.microsoft.com/office/drawing/2014/main" id="{EC2EAC3C-62C5-A5E8-E426-3EFC3E88B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8C8DA-FF6C-A2AE-230D-3291BD042CC7}"/>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3660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5328-DADA-BE0E-F9AC-ADB0D4F7D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93E897-5C05-DC46-C7BF-C349EA57F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D47AC7-7A4B-C170-0A7E-5741AAC13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33555-C0CC-1C78-DA71-B9704D1E0F65}"/>
              </a:ext>
            </a:extLst>
          </p:cNvPr>
          <p:cNvSpPr>
            <a:spLocks noGrp="1"/>
          </p:cNvSpPr>
          <p:nvPr>
            <p:ph type="dt" sz="half" idx="10"/>
          </p:nvPr>
        </p:nvSpPr>
        <p:spPr/>
        <p:txBody>
          <a:bodyPr/>
          <a:lstStyle/>
          <a:p>
            <a:fld id="{BE8AB253-D4F1-4408-8554-32E7774C0AC6}" type="datetimeFigureOut">
              <a:rPr lang="en-US" smtClean="0"/>
              <a:t>10/16/2023</a:t>
            </a:fld>
            <a:endParaRPr lang="en-US"/>
          </a:p>
        </p:txBody>
      </p:sp>
      <p:sp>
        <p:nvSpPr>
          <p:cNvPr id="6" name="Footer Placeholder 5">
            <a:extLst>
              <a:ext uri="{FF2B5EF4-FFF2-40B4-BE49-F238E27FC236}">
                <a16:creationId xmlns:a16="http://schemas.microsoft.com/office/drawing/2014/main" id="{898C9977-F149-2DF1-15B4-383C6451C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35418-0134-EF45-EBA1-68F6A2B86387}"/>
              </a:ext>
            </a:extLst>
          </p:cNvPr>
          <p:cNvSpPr>
            <a:spLocks noGrp="1"/>
          </p:cNvSpPr>
          <p:nvPr>
            <p:ph type="sldNum" sz="quarter" idx="12"/>
          </p:nvPr>
        </p:nvSpPr>
        <p:spPr/>
        <p:txBody>
          <a:bodyPr/>
          <a:lstStyle/>
          <a:p>
            <a:fld id="{0E7BAD6D-361B-428B-AB9D-7CEDA7255077}" type="slidenum">
              <a:rPr lang="en-US" smtClean="0"/>
              <a:t>‹#›</a:t>
            </a:fld>
            <a:endParaRPr lang="en-US"/>
          </a:p>
        </p:txBody>
      </p:sp>
    </p:spTree>
    <p:extLst>
      <p:ext uri="{BB962C8B-B14F-4D97-AF65-F5344CB8AC3E}">
        <p14:creationId xmlns:p14="http://schemas.microsoft.com/office/powerpoint/2010/main" val="298366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2C2F7-D537-2A17-3AD9-97A68A9DC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D50E3-F86D-5DBD-BADB-5046721F8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C09A9-3918-34C3-EE80-5827C21FE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AB253-D4F1-4408-8554-32E7774C0AC6}" type="datetimeFigureOut">
              <a:rPr lang="en-US" smtClean="0"/>
              <a:t>10/16/2023</a:t>
            </a:fld>
            <a:endParaRPr lang="en-US"/>
          </a:p>
        </p:txBody>
      </p:sp>
      <p:sp>
        <p:nvSpPr>
          <p:cNvPr id="5" name="Footer Placeholder 4">
            <a:extLst>
              <a:ext uri="{FF2B5EF4-FFF2-40B4-BE49-F238E27FC236}">
                <a16:creationId xmlns:a16="http://schemas.microsoft.com/office/drawing/2014/main" id="{D80D41AE-AAB7-7838-1184-EBFB040A4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3D7CE-609A-0C8B-3376-1F68044544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BAD6D-361B-428B-AB9D-7CEDA7255077}" type="slidenum">
              <a:rPr lang="en-US" smtClean="0"/>
              <a:t>‹#›</a:t>
            </a:fld>
            <a:endParaRPr lang="en-US"/>
          </a:p>
        </p:txBody>
      </p:sp>
    </p:spTree>
    <p:extLst>
      <p:ext uri="{BB962C8B-B14F-4D97-AF65-F5344CB8AC3E}">
        <p14:creationId xmlns:p14="http://schemas.microsoft.com/office/powerpoint/2010/main" val="2684251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E4951B-0277-E693-D0A3-E290B05A2F62}"/>
              </a:ext>
            </a:extLst>
          </p:cNvPr>
          <p:cNvSpPr/>
          <p:nvPr/>
        </p:nvSpPr>
        <p:spPr>
          <a:xfrm>
            <a:off x="1486825" y="559415"/>
            <a:ext cx="9218349" cy="2585323"/>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Age of Exploration</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6 – More European Countries Explore America</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1878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3785652"/>
          </a:xfrm>
          <a:prstGeom prst="rect">
            <a:avLst/>
          </a:prstGeom>
          <a:noFill/>
        </p:spPr>
        <p:txBody>
          <a:bodyPr wrap="square" rtlCol="0">
            <a:spAutoFit/>
          </a:bodyPr>
          <a:lstStyle/>
          <a:p>
            <a:pPr algn="ctr"/>
            <a:r>
              <a:rPr lang="en-US" sz="4000" dirty="0">
                <a:latin typeface="Bookman Old Style" panose="02050604050505020204" pitchFamily="18" charset="0"/>
              </a:rPr>
              <a:t>The following year, Cartier returned and sailed up the St. Lawrence River for hundreds of miles.  He never found the Northwest Passage, but his exploration ended up being the basis for French claims to the lands around the St. Lawrence River.</a:t>
            </a:r>
          </a:p>
        </p:txBody>
      </p:sp>
    </p:spTree>
    <p:extLst>
      <p:ext uri="{BB962C8B-B14F-4D97-AF65-F5344CB8AC3E}">
        <p14:creationId xmlns:p14="http://schemas.microsoft.com/office/powerpoint/2010/main" val="1490273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22289-AC72-754F-5394-D3F4BA1598C5}"/>
              </a:ext>
            </a:extLst>
          </p:cNvPr>
          <p:cNvPicPr>
            <a:picLocks noChangeAspect="1"/>
          </p:cNvPicPr>
          <p:nvPr/>
        </p:nvPicPr>
        <p:blipFill>
          <a:blip r:embed="rId2"/>
          <a:stretch>
            <a:fillRect/>
          </a:stretch>
        </p:blipFill>
        <p:spPr>
          <a:xfrm>
            <a:off x="1492094" y="75054"/>
            <a:ext cx="9207812" cy="6707891"/>
          </a:xfrm>
          <a:prstGeom prst="rect">
            <a:avLst/>
          </a:prstGeom>
        </p:spPr>
      </p:pic>
    </p:spTree>
    <p:extLst>
      <p:ext uri="{BB962C8B-B14F-4D97-AF65-F5344CB8AC3E}">
        <p14:creationId xmlns:p14="http://schemas.microsoft.com/office/powerpoint/2010/main" val="36537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0" y="305068"/>
            <a:ext cx="7190126" cy="6247864"/>
          </a:xfrm>
          <a:prstGeom prst="rect">
            <a:avLst/>
          </a:prstGeom>
          <a:noFill/>
        </p:spPr>
        <p:txBody>
          <a:bodyPr wrap="square" rtlCol="0">
            <a:spAutoFit/>
          </a:bodyPr>
          <a:lstStyle/>
          <a:p>
            <a:pPr algn="ctr"/>
            <a:r>
              <a:rPr lang="en-US" sz="4000" dirty="0">
                <a:latin typeface="Bookman Old Style" panose="02050604050505020204" pitchFamily="18" charset="0"/>
              </a:rPr>
              <a:t>In 1608, Samuel de Champlain, a French captain, explored the area around the St. Lawrence River.  He established a fur-trading post that he named Quebec.  It was the first permanent French settlement in North America.</a:t>
            </a:r>
          </a:p>
        </p:txBody>
      </p:sp>
      <p:pic>
        <p:nvPicPr>
          <p:cNvPr id="3" name="Picture 2">
            <a:extLst>
              <a:ext uri="{FF2B5EF4-FFF2-40B4-BE49-F238E27FC236}">
                <a16:creationId xmlns:a16="http://schemas.microsoft.com/office/drawing/2014/main" id="{BE835B1B-DB39-7F26-09CA-03776B80F936}"/>
              </a:ext>
            </a:extLst>
          </p:cNvPr>
          <p:cNvPicPr>
            <a:picLocks noChangeAspect="1"/>
          </p:cNvPicPr>
          <p:nvPr/>
        </p:nvPicPr>
        <p:blipFill>
          <a:blip r:embed="rId2"/>
          <a:stretch>
            <a:fillRect/>
          </a:stretch>
        </p:blipFill>
        <p:spPr>
          <a:xfrm>
            <a:off x="7362846" y="2057401"/>
            <a:ext cx="4424890" cy="3083560"/>
          </a:xfrm>
          <a:prstGeom prst="rect">
            <a:avLst/>
          </a:prstGeom>
        </p:spPr>
      </p:pic>
    </p:spTree>
    <p:extLst>
      <p:ext uri="{BB962C8B-B14F-4D97-AF65-F5344CB8AC3E}">
        <p14:creationId xmlns:p14="http://schemas.microsoft.com/office/powerpoint/2010/main" val="185350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6604000" y="233680"/>
            <a:ext cx="5344160" cy="6247864"/>
          </a:xfrm>
          <a:prstGeom prst="rect">
            <a:avLst/>
          </a:prstGeom>
          <a:noFill/>
        </p:spPr>
        <p:txBody>
          <a:bodyPr wrap="square" rtlCol="0">
            <a:spAutoFit/>
          </a:bodyPr>
          <a:lstStyle/>
          <a:p>
            <a:pPr algn="ctr"/>
            <a:r>
              <a:rPr lang="en-US" sz="4000" dirty="0">
                <a:latin typeface="Bookman Old Style" panose="02050604050505020204" pitchFamily="18" charset="0"/>
              </a:rPr>
              <a:t>Champlain traveled further inland, learning more about the region and the Native Americans who lived there.  His explorations were the beginning of the French colonization in North America.</a:t>
            </a:r>
          </a:p>
        </p:txBody>
      </p:sp>
      <p:pic>
        <p:nvPicPr>
          <p:cNvPr id="3" name="Picture 2">
            <a:extLst>
              <a:ext uri="{FF2B5EF4-FFF2-40B4-BE49-F238E27FC236}">
                <a16:creationId xmlns:a16="http://schemas.microsoft.com/office/drawing/2014/main" id="{2ACDDD63-9A5E-653A-2D12-1CC7ECE08229}"/>
              </a:ext>
            </a:extLst>
          </p:cNvPr>
          <p:cNvPicPr>
            <a:picLocks noChangeAspect="1"/>
          </p:cNvPicPr>
          <p:nvPr/>
        </p:nvPicPr>
        <p:blipFill>
          <a:blip r:embed="rId2"/>
          <a:stretch>
            <a:fillRect/>
          </a:stretch>
        </p:blipFill>
        <p:spPr>
          <a:xfrm>
            <a:off x="110490" y="1124154"/>
            <a:ext cx="6493510" cy="4743564"/>
          </a:xfrm>
          <a:prstGeom prst="rect">
            <a:avLst/>
          </a:prstGeom>
        </p:spPr>
      </p:pic>
    </p:spTree>
    <p:extLst>
      <p:ext uri="{BB962C8B-B14F-4D97-AF65-F5344CB8AC3E}">
        <p14:creationId xmlns:p14="http://schemas.microsoft.com/office/powerpoint/2010/main" val="168285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390EE-5345-7171-B548-D47B29C862A6}"/>
              </a:ext>
            </a:extLst>
          </p:cNvPr>
          <p:cNvPicPr>
            <a:picLocks noChangeAspect="1"/>
          </p:cNvPicPr>
          <p:nvPr/>
        </p:nvPicPr>
        <p:blipFill>
          <a:blip r:embed="rId2"/>
          <a:stretch>
            <a:fillRect/>
          </a:stretch>
        </p:blipFill>
        <p:spPr>
          <a:xfrm>
            <a:off x="1320800" y="66058"/>
            <a:ext cx="9418320" cy="6739111"/>
          </a:xfrm>
          <a:prstGeom prst="rect">
            <a:avLst/>
          </a:prstGeom>
        </p:spPr>
      </p:pic>
    </p:spTree>
    <p:extLst>
      <p:ext uri="{BB962C8B-B14F-4D97-AF65-F5344CB8AC3E}">
        <p14:creationId xmlns:p14="http://schemas.microsoft.com/office/powerpoint/2010/main" val="270282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5709920" y="233680"/>
            <a:ext cx="6238240" cy="6247864"/>
          </a:xfrm>
          <a:prstGeom prst="rect">
            <a:avLst/>
          </a:prstGeom>
          <a:noFill/>
        </p:spPr>
        <p:txBody>
          <a:bodyPr wrap="square" rtlCol="0">
            <a:spAutoFit/>
          </a:bodyPr>
          <a:lstStyle/>
          <a:p>
            <a:pPr algn="ctr"/>
            <a:r>
              <a:rPr lang="en-US" sz="4000" dirty="0">
                <a:latin typeface="Bookman Old Style" panose="02050604050505020204" pitchFamily="18" charset="0"/>
              </a:rPr>
              <a:t>In 1609, Dutch merchants hired Englishman, Henry Hudson to find a water route to China.  He traveled up the Hudson River to what is now Albany, NY.  The Dutch would go on to settle in this region.</a:t>
            </a:r>
          </a:p>
        </p:txBody>
      </p:sp>
      <p:pic>
        <p:nvPicPr>
          <p:cNvPr id="4" name="Picture 3">
            <a:extLst>
              <a:ext uri="{FF2B5EF4-FFF2-40B4-BE49-F238E27FC236}">
                <a16:creationId xmlns:a16="http://schemas.microsoft.com/office/drawing/2014/main" id="{A4131A9F-0879-5575-89ED-516BB3A83C16}"/>
              </a:ext>
            </a:extLst>
          </p:cNvPr>
          <p:cNvPicPr>
            <a:picLocks noChangeAspect="1"/>
          </p:cNvPicPr>
          <p:nvPr/>
        </p:nvPicPr>
        <p:blipFill>
          <a:blip r:embed="rId2"/>
          <a:stretch>
            <a:fillRect/>
          </a:stretch>
        </p:blipFill>
        <p:spPr>
          <a:xfrm>
            <a:off x="472757" y="543450"/>
            <a:ext cx="5013643" cy="5771100"/>
          </a:xfrm>
          <a:prstGeom prst="rect">
            <a:avLst/>
          </a:prstGeom>
        </p:spPr>
      </p:pic>
    </p:spTree>
    <p:extLst>
      <p:ext uri="{BB962C8B-B14F-4D97-AF65-F5344CB8AC3E}">
        <p14:creationId xmlns:p14="http://schemas.microsoft.com/office/powerpoint/2010/main" val="429340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1938992"/>
          </a:xfrm>
          <a:prstGeom prst="rect">
            <a:avLst/>
          </a:prstGeom>
          <a:noFill/>
        </p:spPr>
        <p:txBody>
          <a:bodyPr wrap="square" rtlCol="0">
            <a:spAutoFit/>
          </a:bodyPr>
          <a:lstStyle/>
          <a:p>
            <a:pPr algn="ctr"/>
            <a:r>
              <a:rPr lang="en-US" sz="4000" dirty="0">
                <a:latin typeface="Bookman Old Style" panose="02050604050505020204" pitchFamily="18" charset="0"/>
              </a:rPr>
              <a:t>The following year, 1610, he sailed for China again, this time for England.  He ended up sailing into and exploring the Hudson Bay.</a:t>
            </a:r>
          </a:p>
        </p:txBody>
      </p:sp>
      <p:pic>
        <p:nvPicPr>
          <p:cNvPr id="3" name="Picture 2">
            <a:extLst>
              <a:ext uri="{FF2B5EF4-FFF2-40B4-BE49-F238E27FC236}">
                <a16:creationId xmlns:a16="http://schemas.microsoft.com/office/drawing/2014/main" id="{ABF766D1-A0E2-AE77-3E38-371F940A3133}"/>
              </a:ext>
            </a:extLst>
          </p:cNvPr>
          <p:cNvPicPr>
            <a:picLocks noChangeAspect="1"/>
          </p:cNvPicPr>
          <p:nvPr/>
        </p:nvPicPr>
        <p:blipFill>
          <a:blip r:embed="rId2"/>
          <a:stretch>
            <a:fillRect/>
          </a:stretch>
        </p:blipFill>
        <p:spPr>
          <a:xfrm>
            <a:off x="651531" y="2345392"/>
            <a:ext cx="6699229" cy="4278928"/>
          </a:xfrm>
          <a:prstGeom prst="rect">
            <a:avLst/>
          </a:prstGeom>
        </p:spPr>
      </p:pic>
      <p:pic>
        <p:nvPicPr>
          <p:cNvPr id="4" name="Picture 3">
            <a:extLst>
              <a:ext uri="{FF2B5EF4-FFF2-40B4-BE49-F238E27FC236}">
                <a16:creationId xmlns:a16="http://schemas.microsoft.com/office/drawing/2014/main" id="{E5508930-9545-3E2F-D8B9-BA206051E8A6}"/>
              </a:ext>
            </a:extLst>
          </p:cNvPr>
          <p:cNvPicPr>
            <a:picLocks noChangeAspect="1"/>
          </p:cNvPicPr>
          <p:nvPr/>
        </p:nvPicPr>
        <p:blipFill>
          <a:blip r:embed="rId3"/>
          <a:stretch>
            <a:fillRect/>
          </a:stretch>
        </p:blipFill>
        <p:spPr>
          <a:xfrm>
            <a:off x="7705479" y="2345392"/>
            <a:ext cx="3834990" cy="4278928"/>
          </a:xfrm>
          <a:prstGeom prst="rect">
            <a:avLst/>
          </a:prstGeom>
        </p:spPr>
      </p:pic>
    </p:spTree>
    <p:extLst>
      <p:ext uri="{BB962C8B-B14F-4D97-AF65-F5344CB8AC3E}">
        <p14:creationId xmlns:p14="http://schemas.microsoft.com/office/powerpoint/2010/main" val="26435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2554545"/>
          </a:xfrm>
          <a:prstGeom prst="rect">
            <a:avLst/>
          </a:prstGeom>
          <a:noFill/>
        </p:spPr>
        <p:txBody>
          <a:bodyPr wrap="square" rtlCol="0">
            <a:spAutoFit/>
          </a:bodyPr>
          <a:lstStyle/>
          <a:p>
            <a:pPr algn="ctr"/>
            <a:r>
              <a:rPr lang="en-US" sz="4000" dirty="0">
                <a:latin typeface="Bookman Old Style" panose="02050604050505020204" pitchFamily="18" charset="0"/>
              </a:rPr>
              <a:t>After a difficult winter, his crew revolted. They forced Hudson, his young son, and a few loyal crew members onto a small boat and set it adrift.  They were never heard from again.</a:t>
            </a:r>
          </a:p>
        </p:txBody>
      </p:sp>
      <p:pic>
        <p:nvPicPr>
          <p:cNvPr id="4" name="Picture 3">
            <a:extLst>
              <a:ext uri="{FF2B5EF4-FFF2-40B4-BE49-F238E27FC236}">
                <a16:creationId xmlns:a16="http://schemas.microsoft.com/office/drawing/2014/main" id="{AAB9C977-B5ED-C890-2EE5-88F3C653311B}"/>
              </a:ext>
            </a:extLst>
          </p:cNvPr>
          <p:cNvPicPr>
            <a:picLocks noChangeAspect="1"/>
          </p:cNvPicPr>
          <p:nvPr/>
        </p:nvPicPr>
        <p:blipFill>
          <a:blip r:embed="rId2"/>
          <a:stretch>
            <a:fillRect/>
          </a:stretch>
        </p:blipFill>
        <p:spPr>
          <a:xfrm>
            <a:off x="3223770" y="2788225"/>
            <a:ext cx="5744459" cy="3871724"/>
          </a:xfrm>
          <a:prstGeom prst="rect">
            <a:avLst/>
          </a:prstGeom>
        </p:spPr>
      </p:pic>
    </p:spTree>
    <p:extLst>
      <p:ext uri="{BB962C8B-B14F-4D97-AF65-F5344CB8AC3E}">
        <p14:creationId xmlns:p14="http://schemas.microsoft.com/office/powerpoint/2010/main" val="2155653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2554545"/>
          </a:xfrm>
          <a:prstGeom prst="rect">
            <a:avLst/>
          </a:prstGeom>
          <a:noFill/>
        </p:spPr>
        <p:txBody>
          <a:bodyPr wrap="square" rtlCol="0">
            <a:spAutoFit/>
          </a:bodyPr>
          <a:lstStyle/>
          <a:p>
            <a:pPr algn="ctr"/>
            <a:r>
              <a:rPr lang="en-US" sz="4000" dirty="0">
                <a:latin typeface="Bookman Old Style" panose="02050604050505020204" pitchFamily="18" charset="0"/>
              </a:rPr>
              <a:t>These explorers never found the Northwest Passage, but they did do something very important.  Their discoveries turned the attention of Europe from Asia to America.</a:t>
            </a:r>
          </a:p>
        </p:txBody>
      </p:sp>
      <p:pic>
        <p:nvPicPr>
          <p:cNvPr id="3" name="Picture 2">
            <a:extLst>
              <a:ext uri="{FF2B5EF4-FFF2-40B4-BE49-F238E27FC236}">
                <a16:creationId xmlns:a16="http://schemas.microsoft.com/office/drawing/2014/main" id="{1B87C95A-E924-22E9-849C-EC1F8385F674}"/>
              </a:ext>
            </a:extLst>
          </p:cNvPr>
          <p:cNvPicPr>
            <a:picLocks noChangeAspect="1"/>
          </p:cNvPicPr>
          <p:nvPr/>
        </p:nvPicPr>
        <p:blipFill>
          <a:blip r:embed="rId2"/>
          <a:stretch>
            <a:fillRect/>
          </a:stretch>
        </p:blipFill>
        <p:spPr>
          <a:xfrm>
            <a:off x="2377439" y="2818128"/>
            <a:ext cx="6929121" cy="3897631"/>
          </a:xfrm>
          <a:prstGeom prst="rect">
            <a:avLst/>
          </a:prstGeom>
        </p:spPr>
      </p:pic>
    </p:spTree>
    <p:extLst>
      <p:ext uri="{BB962C8B-B14F-4D97-AF65-F5344CB8AC3E}">
        <p14:creationId xmlns:p14="http://schemas.microsoft.com/office/powerpoint/2010/main" val="147842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1323439"/>
          </a:xfrm>
          <a:prstGeom prst="rect">
            <a:avLst/>
          </a:prstGeom>
          <a:noFill/>
        </p:spPr>
        <p:txBody>
          <a:bodyPr wrap="square" rtlCol="0">
            <a:spAutoFit/>
          </a:bodyPr>
          <a:lstStyle/>
          <a:p>
            <a:pPr algn="ctr"/>
            <a:r>
              <a:rPr lang="en-US" sz="4000" dirty="0">
                <a:latin typeface="Bookman Old Style" panose="02050604050505020204" pitchFamily="18" charset="0"/>
              </a:rPr>
              <a:t>More European countries sent out explorers to find a way around America to get to Asia.</a:t>
            </a:r>
          </a:p>
        </p:txBody>
      </p:sp>
      <p:pic>
        <p:nvPicPr>
          <p:cNvPr id="3" name="Picture 2">
            <a:extLst>
              <a:ext uri="{FF2B5EF4-FFF2-40B4-BE49-F238E27FC236}">
                <a16:creationId xmlns:a16="http://schemas.microsoft.com/office/drawing/2014/main" id="{78879CB7-3DAD-652D-324F-FA5B8BBA4BB3}"/>
              </a:ext>
            </a:extLst>
          </p:cNvPr>
          <p:cNvPicPr>
            <a:picLocks noChangeAspect="1"/>
          </p:cNvPicPr>
          <p:nvPr/>
        </p:nvPicPr>
        <p:blipFill>
          <a:blip r:embed="rId2"/>
          <a:stretch>
            <a:fillRect/>
          </a:stretch>
        </p:blipFill>
        <p:spPr>
          <a:xfrm>
            <a:off x="2846727" y="1628239"/>
            <a:ext cx="6518866" cy="5193602"/>
          </a:xfrm>
          <a:prstGeom prst="rect">
            <a:avLst/>
          </a:prstGeom>
        </p:spPr>
      </p:pic>
    </p:spTree>
    <p:extLst>
      <p:ext uri="{BB962C8B-B14F-4D97-AF65-F5344CB8AC3E}">
        <p14:creationId xmlns:p14="http://schemas.microsoft.com/office/powerpoint/2010/main" val="241403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1938992"/>
          </a:xfrm>
          <a:prstGeom prst="rect">
            <a:avLst/>
          </a:prstGeom>
          <a:noFill/>
        </p:spPr>
        <p:txBody>
          <a:bodyPr wrap="square" rtlCol="0">
            <a:spAutoFit/>
          </a:bodyPr>
          <a:lstStyle/>
          <a:p>
            <a:pPr algn="ctr"/>
            <a:r>
              <a:rPr lang="en-US" sz="4000" dirty="0">
                <a:latin typeface="Bookman Old Style" panose="02050604050505020204" pitchFamily="18" charset="0"/>
              </a:rPr>
              <a:t>Europeans were looking for the Northwest Passage, a waterway through or around North America.</a:t>
            </a:r>
          </a:p>
        </p:txBody>
      </p:sp>
      <p:pic>
        <p:nvPicPr>
          <p:cNvPr id="3" name="Picture 2">
            <a:extLst>
              <a:ext uri="{FF2B5EF4-FFF2-40B4-BE49-F238E27FC236}">
                <a16:creationId xmlns:a16="http://schemas.microsoft.com/office/drawing/2014/main" id="{96C945E2-A4A8-E523-CF5C-C147A3515331}"/>
              </a:ext>
            </a:extLst>
          </p:cNvPr>
          <p:cNvPicPr>
            <a:picLocks noChangeAspect="1"/>
          </p:cNvPicPr>
          <p:nvPr/>
        </p:nvPicPr>
        <p:blipFill>
          <a:blip r:embed="rId2"/>
          <a:stretch>
            <a:fillRect/>
          </a:stretch>
        </p:blipFill>
        <p:spPr>
          <a:xfrm>
            <a:off x="2712720" y="2274389"/>
            <a:ext cx="6766560" cy="4349931"/>
          </a:xfrm>
          <a:prstGeom prst="rect">
            <a:avLst/>
          </a:prstGeom>
        </p:spPr>
      </p:pic>
    </p:spTree>
    <p:extLst>
      <p:ext uri="{BB962C8B-B14F-4D97-AF65-F5344CB8AC3E}">
        <p14:creationId xmlns:p14="http://schemas.microsoft.com/office/powerpoint/2010/main" val="14545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1938992"/>
          </a:xfrm>
          <a:prstGeom prst="rect">
            <a:avLst/>
          </a:prstGeom>
          <a:noFill/>
        </p:spPr>
        <p:txBody>
          <a:bodyPr wrap="square" rtlCol="0">
            <a:spAutoFit/>
          </a:bodyPr>
          <a:lstStyle/>
          <a:p>
            <a:pPr algn="ctr"/>
            <a:r>
              <a:rPr lang="en-US" sz="4000" dirty="0">
                <a:latin typeface="Bookman Old Style" panose="02050604050505020204" pitchFamily="18" charset="0"/>
              </a:rPr>
              <a:t>John Cabot sailed to America in 1497 for England after hearing about Columbus’s voyage.  He thought he was going to Asia.</a:t>
            </a:r>
          </a:p>
        </p:txBody>
      </p:sp>
      <p:pic>
        <p:nvPicPr>
          <p:cNvPr id="3" name="Picture 2">
            <a:extLst>
              <a:ext uri="{FF2B5EF4-FFF2-40B4-BE49-F238E27FC236}">
                <a16:creationId xmlns:a16="http://schemas.microsoft.com/office/drawing/2014/main" id="{B53E6BEB-5CAE-1257-B551-BA3FCEC6967D}"/>
              </a:ext>
            </a:extLst>
          </p:cNvPr>
          <p:cNvPicPr>
            <a:picLocks noChangeAspect="1"/>
          </p:cNvPicPr>
          <p:nvPr/>
        </p:nvPicPr>
        <p:blipFill>
          <a:blip r:embed="rId2"/>
          <a:stretch>
            <a:fillRect/>
          </a:stretch>
        </p:blipFill>
        <p:spPr>
          <a:xfrm>
            <a:off x="462280" y="2438400"/>
            <a:ext cx="4338320" cy="4338320"/>
          </a:xfrm>
          <a:prstGeom prst="rect">
            <a:avLst/>
          </a:prstGeom>
        </p:spPr>
      </p:pic>
      <p:pic>
        <p:nvPicPr>
          <p:cNvPr id="4" name="Picture 3">
            <a:extLst>
              <a:ext uri="{FF2B5EF4-FFF2-40B4-BE49-F238E27FC236}">
                <a16:creationId xmlns:a16="http://schemas.microsoft.com/office/drawing/2014/main" id="{1FEE2647-B10C-8E01-3B1D-22ECEE13D915}"/>
              </a:ext>
            </a:extLst>
          </p:cNvPr>
          <p:cNvPicPr>
            <a:picLocks noChangeAspect="1"/>
          </p:cNvPicPr>
          <p:nvPr/>
        </p:nvPicPr>
        <p:blipFill>
          <a:blip r:embed="rId3"/>
          <a:stretch>
            <a:fillRect/>
          </a:stretch>
        </p:blipFill>
        <p:spPr>
          <a:xfrm>
            <a:off x="5057775" y="2579055"/>
            <a:ext cx="6890385" cy="3903025"/>
          </a:xfrm>
          <a:prstGeom prst="rect">
            <a:avLst/>
          </a:prstGeom>
        </p:spPr>
      </p:pic>
    </p:spTree>
    <p:extLst>
      <p:ext uri="{BB962C8B-B14F-4D97-AF65-F5344CB8AC3E}">
        <p14:creationId xmlns:p14="http://schemas.microsoft.com/office/powerpoint/2010/main" val="267514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2554545"/>
          </a:xfrm>
          <a:prstGeom prst="rect">
            <a:avLst/>
          </a:prstGeom>
          <a:noFill/>
        </p:spPr>
        <p:txBody>
          <a:bodyPr wrap="square" rtlCol="0">
            <a:spAutoFit/>
          </a:bodyPr>
          <a:lstStyle/>
          <a:p>
            <a:pPr algn="ctr"/>
            <a:r>
              <a:rPr lang="en-US" sz="4000" dirty="0">
                <a:latin typeface="Bookman Old Style" panose="02050604050505020204" pitchFamily="18" charset="0"/>
              </a:rPr>
              <a:t>Cabot landed in northern North America, discovered vast forests and the Grand Banks, a rich fishing area off the coast of Newfoundland.</a:t>
            </a:r>
          </a:p>
        </p:txBody>
      </p:sp>
      <p:pic>
        <p:nvPicPr>
          <p:cNvPr id="3" name="Picture 2">
            <a:extLst>
              <a:ext uri="{FF2B5EF4-FFF2-40B4-BE49-F238E27FC236}">
                <a16:creationId xmlns:a16="http://schemas.microsoft.com/office/drawing/2014/main" id="{22A6EF94-2399-2815-A04D-57401504E147}"/>
              </a:ext>
            </a:extLst>
          </p:cNvPr>
          <p:cNvPicPr>
            <a:picLocks noChangeAspect="1"/>
          </p:cNvPicPr>
          <p:nvPr/>
        </p:nvPicPr>
        <p:blipFill>
          <a:blip r:embed="rId2"/>
          <a:stretch>
            <a:fillRect/>
          </a:stretch>
        </p:blipFill>
        <p:spPr>
          <a:xfrm>
            <a:off x="322775" y="2788225"/>
            <a:ext cx="6026731" cy="3917375"/>
          </a:xfrm>
          <a:prstGeom prst="rect">
            <a:avLst/>
          </a:prstGeom>
        </p:spPr>
      </p:pic>
      <p:pic>
        <p:nvPicPr>
          <p:cNvPr id="4" name="Picture 3">
            <a:extLst>
              <a:ext uri="{FF2B5EF4-FFF2-40B4-BE49-F238E27FC236}">
                <a16:creationId xmlns:a16="http://schemas.microsoft.com/office/drawing/2014/main" id="{649EAA5C-6E68-4390-ADA3-EADA115FCFC2}"/>
              </a:ext>
            </a:extLst>
          </p:cNvPr>
          <p:cNvPicPr>
            <a:picLocks noChangeAspect="1"/>
          </p:cNvPicPr>
          <p:nvPr/>
        </p:nvPicPr>
        <p:blipFill>
          <a:blip r:embed="rId3"/>
          <a:stretch>
            <a:fillRect/>
          </a:stretch>
        </p:blipFill>
        <p:spPr>
          <a:xfrm>
            <a:off x="6518910" y="3310572"/>
            <a:ext cx="5429250" cy="2695575"/>
          </a:xfrm>
          <a:prstGeom prst="rect">
            <a:avLst/>
          </a:prstGeom>
        </p:spPr>
      </p:pic>
    </p:spTree>
    <p:extLst>
      <p:ext uri="{BB962C8B-B14F-4D97-AF65-F5344CB8AC3E}">
        <p14:creationId xmlns:p14="http://schemas.microsoft.com/office/powerpoint/2010/main" val="239419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1938992"/>
          </a:xfrm>
          <a:prstGeom prst="rect">
            <a:avLst/>
          </a:prstGeom>
          <a:noFill/>
        </p:spPr>
        <p:txBody>
          <a:bodyPr wrap="square" rtlCol="0">
            <a:spAutoFit/>
          </a:bodyPr>
          <a:lstStyle/>
          <a:p>
            <a:pPr algn="ctr"/>
            <a:r>
              <a:rPr lang="en-US" sz="4000" dirty="0">
                <a:latin typeface="Bookman Old Style" panose="02050604050505020204" pitchFamily="18" charset="0"/>
              </a:rPr>
              <a:t>Cabot sailed west again in 1498 in hopes of making it to Japan but was never heard from again.</a:t>
            </a:r>
          </a:p>
        </p:txBody>
      </p:sp>
      <p:pic>
        <p:nvPicPr>
          <p:cNvPr id="3" name="Picture 2">
            <a:extLst>
              <a:ext uri="{FF2B5EF4-FFF2-40B4-BE49-F238E27FC236}">
                <a16:creationId xmlns:a16="http://schemas.microsoft.com/office/drawing/2014/main" id="{6BC044FC-C2E2-C35C-B239-975DD8477E2C}"/>
              </a:ext>
            </a:extLst>
          </p:cNvPr>
          <p:cNvPicPr>
            <a:picLocks noChangeAspect="1"/>
          </p:cNvPicPr>
          <p:nvPr/>
        </p:nvPicPr>
        <p:blipFill>
          <a:blip r:embed="rId2"/>
          <a:stretch>
            <a:fillRect/>
          </a:stretch>
        </p:blipFill>
        <p:spPr>
          <a:xfrm>
            <a:off x="1993533" y="2172672"/>
            <a:ext cx="8225254" cy="4338320"/>
          </a:xfrm>
          <a:prstGeom prst="rect">
            <a:avLst/>
          </a:prstGeom>
        </p:spPr>
      </p:pic>
    </p:spTree>
    <p:extLst>
      <p:ext uri="{BB962C8B-B14F-4D97-AF65-F5344CB8AC3E}">
        <p14:creationId xmlns:p14="http://schemas.microsoft.com/office/powerpoint/2010/main" val="373646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3170099"/>
          </a:xfrm>
          <a:prstGeom prst="rect">
            <a:avLst/>
          </a:prstGeom>
          <a:noFill/>
        </p:spPr>
        <p:txBody>
          <a:bodyPr wrap="square" rtlCol="0">
            <a:spAutoFit/>
          </a:bodyPr>
          <a:lstStyle/>
          <a:p>
            <a:pPr algn="ctr"/>
            <a:r>
              <a:rPr lang="en-US" sz="4000" dirty="0">
                <a:latin typeface="Bookman Old Style" panose="02050604050505020204" pitchFamily="18" charset="0"/>
              </a:rPr>
              <a:t>Cabot’s discovery, though, led to a new wealth- fish.  Every spring, fishermen from England, France, and Holland crossed the Atlantic in hopes of filling their ships with fish to take back to Europe.</a:t>
            </a:r>
          </a:p>
        </p:txBody>
      </p:sp>
      <p:pic>
        <p:nvPicPr>
          <p:cNvPr id="4" name="Picture 3">
            <a:extLst>
              <a:ext uri="{FF2B5EF4-FFF2-40B4-BE49-F238E27FC236}">
                <a16:creationId xmlns:a16="http://schemas.microsoft.com/office/drawing/2014/main" id="{A29BD86F-B4BC-B717-444E-CA95838DCBCF}"/>
              </a:ext>
            </a:extLst>
          </p:cNvPr>
          <p:cNvPicPr>
            <a:picLocks noChangeAspect="1"/>
          </p:cNvPicPr>
          <p:nvPr/>
        </p:nvPicPr>
        <p:blipFill rotWithShape="1">
          <a:blip r:embed="rId2"/>
          <a:srcRect t="17334" b="16593"/>
          <a:stretch/>
        </p:blipFill>
        <p:spPr>
          <a:xfrm>
            <a:off x="3469640" y="3403779"/>
            <a:ext cx="5105400" cy="3373346"/>
          </a:xfrm>
          <a:prstGeom prst="rect">
            <a:avLst/>
          </a:prstGeom>
        </p:spPr>
      </p:pic>
    </p:spTree>
    <p:extLst>
      <p:ext uri="{BB962C8B-B14F-4D97-AF65-F5344CB8AC3E}">
        <p14:creationId xmlns:p14="http://schemas.microsoft.com/office/powerpoint/2010/main" val="3968508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3785652"/>
          </a:xfrm>
          <a:prstGeom prst="rect">
            <a:avLst/>
          </a:prstGeom>
          <a:noFill/>
        </p:spPr>
        <p:txBody>
          <a:bodyPr wrap="square" rtlCol="0">
            <a:spAutoFit/>
          </a:bodyPr>
          <a:lstStyle/>
          <a:p>
            <a:pPr algn="ctr"/>
            <a:r>
              <a:rPr lang="en-US" sz="4000" dirty="0">
                <a:latin typeface="Bookman Old Style" panose="02050604050505020204" pitchFamily="18" charset="0"/>
              </a:rPr>
              <a:t>In 1524, Giovanni da Verrazano made a voyage for France looking for the Northwest Passage.  He ended up exploring the east coast of America from North Carolina north to Canada.  He was the first European to explore New York Bay.</a:t>
            </a:r>
          </a:p>
        </p:txBody>
      </p:sp>
      <p:pic>
        <p:nvPicPr>
          <p:cNvPr id="3" name="Picture 2">
            <a:extLst>
              <a:ext uri="{FF2B5EF4-FFF2-40B4-BE49-F238E27FC236}">
                <a16:creationId xmlns:a16="http://schemas.microsoft.com/office/drawing/2014/main" id="{1BB26579-30DC-11A6-2256-1C88EC21493F}"/>
              </a:ext>
            </a:extLst>
          </p:cNvPr>
          <p:cNvPicPr>
            <a:picLocks noChangeAspect="1"/>
          </p:cNvPicPr>
          <p:nvPr/>
        </p:nvPicPr>
        <p:blipFill>
          <a:blip r:embed="rId2"/>
          <a:stretch>
            <a:fillRect/>
          </a:stretch>
        </p:blipFill>
        <p:spPr>
          <a:xfrm>
            <a:off x="1291590" y="3392023"/>
            <a:ext cx="2711450" cy="3358027"/>
          </a:xfrm>
          <a:prstGeom prst="rect">
            <a:avLst/>
          </a:prstGeom>
        </p:spPr>
      </p:pic>
      <p:pic>
        <p:nvPicPr>
          <p:cNvPr id="4" name="Picture 3">
            <a:extLst>
              <a:ext uri="{FF2B5EF4-FFF2-40B4-BE49-F238E27FC236}">
                <a16:creationId xmlns:a16="http://schemas.microsoft.com/office/drawing/2014/main" id="{FA013137-2D9A-7567-1C6B-609E60A8A413}"/>
              </a:ext>
            </a:extLst>
          </p:cNvPr>
          <p:cNvPicPr>
            <a:picLocks noChangeAspect="1"/>
          </p:cNvPicPr>
          <p:nvPr/>
        </p:nvPicPr>
        <p:blipFill>
          <a:blip r:embed="rId3"/>
          <a:stretch>
            <a:fillRect/>
          </a:stretch>
        </p:blipFill>
        <p:spPr>
          <a:xfrm>
            <a:off x="8333740" y="3400594"/>
            <a:ext cx="2711450" cy="3389313"/>
          </a:xfrm>
          <a:prstGeom prst="rect">
            <a:avLst/>
          </a:prstGeom>
        </p:spPr>
      </p:pic>
    </p:spTree>
    <p:extLst>
      <p:ext uri="{BB962C8B-B14F-4D97-AF65-F5344CB8AC3E}">
        <p14:creationId xmlns:p14="http://schemas.microsoft.com/office/powerpoint/2010/main" val="154785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B7755-1638-993E-C9E9-80615B00447B}"/>
              </a:ext>
            </a:extLst>
          </p:cNvPr>
          <p:cNvSpPr txBox="1"/>
          <p:nvPr/>
        </p:nvSpPr>
        <p:spPr>
          <a:xfrm>
            <a:off x="264160" y="233680"/>
            <a:ext cx="11684000" cy="2554545"/>
          </a:xfrm>
          <a:prstGeom prst="rect">
            <a:avLst/>
          </a:prstGeom>
          <a:noFill/>
        </p:spPr>
        <p:txBody>
          <a:bodyPr wrap="square" rtlCol="0">
            <a:spAutoFit/>
          </a:bodyPr>
          <a:lstStyle/>
          <a:p>
            <a:pPr algn="ctr"/>
            <a:r>
              <a:rPr lang="en-US" sz="4000" dirty="0">
                <a:latin typeface="Bookman Old Style" panose="02050604050505020204" pitchFamily="18" charset="0"/>
              </a:rPr>
              <a:t>In 1534, Jacques Cartier, also exploring for France, voyaged to the Gulf of St. Lawrence and ended up capturing two Native Americans.</a:t>
            </a:r>
          </a:p>
        </p:txBody>
      </p:sp>
      <p:pic>
        <p:nvPicPr>
          <p:cNvPr id="3" name="Picture 2">
            <a:extLst>
              <a:ext uri="{FF2B5EF4-FFF2-40B4-BE49-F238E27FC236}">
                <a16:creationId xmlns:a16="http://schemas.microsoft.com/office/drawing/2014/main" id="{73A8B3FD-18AA-8F5C-DC77-B0CE2C69FFE6}"/>
              </a:ext>
            </a:extLst>
          </p:cNvPr>
          <p:cNvPicPr>
            <a:picLocks noChangeAspect="1"/>
          </p:cNvPicPr>
          <p:nvPr/>
        </p:nvPicPr>
        <p:blipFill>
          <a:blip r:embed="rId2"/>
          <a:stretch>
            <a:fillRect/>
          </a:stretch>
        </p:blipFill>
        <p:spPr>
          <a:xfrm>
            <a:off x="911087" y="2706432"/>
            <a:ext cx="3437393" cy="4065945"/>
          </a:xfrm>
          <a:prstGeom prst="rect">
            <a:avLst/>
          </a:prstGeom>
        </p:spPr>
      </p:pic>
      <p:pic>
        <p:nvPicPr>
          <p:cNvPr id="4" name="Picture 3">
            <a:extLst>
              <a:ext uri="{FF2B5EF4-FFF2-40B4-BE49-F238E27FC236}">
                <a16:creationId xmlns:a16="http://schemas.microsoft.com/office/drawing/2014/main" id="{A01D3D65-F784-E1DE-BA1D-50749E7D7006}"/>
              </a:ext>
            </a:extLst>
          </p:cNvPr>
          <p:cNvPicPr>
            <a:picLocks noChangeAspect="1"/>
          </p:cNvPicPr>
          <p:nvPr/>
        </p:nvPicPr>
        <p:blipFill>
          <a:blip r:embed="rId3"/>
          <a:stretch>
            <a:fillRect/>
          </a:stretch>
        </p:blipFill>
        <p:spPr>
          <a:xfrm>
            <a:off x="7030720" y="2735203"/>
            <a:ext cx="4927600" cy="4037174"/>
          </a:xfrm>
          <a:prstGeom prst="rect">
            <a:avLst/>
          </a:prstGeom>
        </p:spPr>
      </p:pic>
    </p:spTree>
    <p:extLst>
      <p:ext uri="{BB962C8B-B14F-4D97-AF65-F5344CB8AC3E}">
        <p14:creationId xmlns:p14="http://schemas.microsoft.com/office/powerpoint/2010/main" val="2172334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481</Words>
  <Application>Microsoft Office PowerPoint</Application>
  <PresentationFormat>Widescreen</PresentationFormat>
  <Paragraphs>17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3</cp:revision>
  <dcterms:created xsi:type="dcterms:W3CDTF">2023-10-15T23:33:44Z</dcterms:created>
  <dcterms:modified xsi:type="dcterms:W3CDTF">2023-10-16T11:04:42Z</dcterms:modified>
</cp:coreProperties>
</file>